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2" r:id="rId1"/>
  </p:sldMasterIdLst>
  <p:notesMasterIdLst>
    <p:notesMasterId r:id="rId16"/>
  </p:notesMasterIdLst>
  <p:handoutMasterIdLst>
    <p:handoutMasterId r:id="rId17"/>
  </p:handoutMasterIdLst>
  <p:sldIdLst>
    <p:sldId id="731" r:id="rId2"/>
    <p:sldId id="735" r:id="rId3"/>
    <p:sldId id="747" r:id="rId4"/>
    <p:sldId id="748" r:id="rId5"/>
    <p:sldId id="736" r:id="rId6"/>
    <p:sldId id="746" r:id="rId7"/>
    <p:sldId id="745" r:id="rId8"/>
    <p:sldId id="739" r:id="rId9"/>
    <p:sldId id="743" r:id="rId10"/>
    <p:sldId id="741" r:id="rId11"/>
    <p:sldId id="737" r:id="rId12"/>
    <p:sldId id="738" r:id="rId13"/>
    <p:sldId id="749" r:id="rId14"/>
    <p:sldId id="750" r:id="rId15"/>
  </p:sldIdLst>
  <p:sldSz cx="12241213" cy="72009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54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097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64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2194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774368" algn="l" defTabSz="110974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329240" algn="l" defTabSz="110974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884117" algn="l" defTabSz="110974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438987" algn="l" defTabSz="110974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58">
          <p15:clr>
            <a:srgbClr val="A4A3A4"/>
          </p15:clr>
        </p15:guide>
        <p15:guide id="2" orient="horz" pos="1389">
          <p15:clr>
            <a:srgbClr val="A4A3A4"/>
          </p15:clr>
        </p15:guide>
        <p15:guide id="3" pos="5647">
          <p15:clr>
            <a:srgbClr val="A4A3A4"/>
          </p15:clr>
        </p15:guide>
        <p15:guide id="4" pos="4286">
          <p15:clr>
            <a:srgbClr val="A4A3A4"/>
          </p15:clr>
        </p15:guide>
        <p15:guide id="5" pos="975">
          <p15:clr>
            <a:srgbClr val="A4A3A4"/>
          </p15:clr>
        </p15:guide>
        <p15:guide id="6" pos="1927">
          <p15:clr>
            <a:srgbClr val="A4A3A4"/>
          </p15:clr>
        </p15:guide>
        <p15:guide id="7" pos="4422">
          <p15:clr>
            <a:srgbClr val="A4A3A4"/>
          </p15:clr>
        </p15:guide>
        <p15:guide id="8" pos="476">
          <p15:clr>
            <a:srgbClr val="A4A3A4"/>
          </p15:clr>
        </p15:guide>
        <p15:guide id="9" pos="3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F47A7A"/>
    <a:srgbClr val="FE7070"/>
    <a:srgbClr val="967200"/>
    <a:srgbClr val="7DA91B"/>
    <a:srgbClr val="CCFF66"/>
    <a:srgbClr val="EAEF1F"/>
    <a:srgbClr val="CCCC00"/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483" autoAdjust="0"/>
  </p:normalViewPr>
  <p:slideViewPr>
    <p:cSldViewPr>
      <p:cViewPr varScale="1">
        <p:scale>
          <a:sx n="66" d="100"/>
          <a:sy n="66" d="100"/>
        </p:scale>
        <p:origin x="-930" y="-90"/>
      </p:cViewPr>
      <p:guideLst>
        <p:guide orient="horz" pos="3317"/>
        <p:guide orient="horz" pos="1457"/>
        <p:guide pos="7560"/>
        <p:guide pos="5738"/>
        <p:guide pos="1305"/>
        <p:guide pos="2580"/>
        <p:guide pos="5920"/>
        <p:guide pos="637"/>
        <p:guide pos="4281"/>
      </p:guideLst>
    </p:cSldViewPr>
  </p:slideViewPr>
  <p:outlineViewPr>
    <p:cViewPr>
      <p:scale>
        <a:sx n="33" d="100"/>
        <a:sy n="33" d="100"/>
      </p:scale>
      <p:origin x="42" y="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18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7D6B1-7D27-40B0-B0DF-CD6CEB3813CA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A460-8E69-4C28-AC8D-272B0FB36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74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B2BA37-FC5F-4726-9127-9BABCE5B3529}" type="datetimeFigureOut">
              <a:rPr lang="ru-RU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" y="744538"/>
            <a:ext cx="6327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7F3474-8507-4A44-AF1F-907D22FF8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32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48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09747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4621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1949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74368" algn="l" defTabSz="110974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29240" algn="l" defTabSz="110974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84117" algn="l" defTabSz="110974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38987" algn="l" defTabSz="110974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D47F-CCC1-46AB-B3F9-0B436BBCEE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3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744538"/>
            <a:ext cx="63277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F3474-8507-4A44-AF1F-907D22FF80B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1" y="2236955"/>
            <a:ext cx="10405031" cy="1543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4080510"/>
            <a:ext cx="8568849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4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9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288372"/>
            <a:ext cx="2754273" cy="6144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88372"/>
            <a:ext cx="8058799" cy="6144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28E-3865-4751-8A2D-39E8CEA7AFBC}" type="datetime1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280B-D1EA-48D7-AE22-E0D471A4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3" y="4627247"/>
            <a:ext cx="10405031" cy="143017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3" y="3052049"/>
            <a:ext cx="10405031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48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9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4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219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74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329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84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438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680216"/>
            <a:ext cx="540653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680216"/>
            <a:ext cx="540653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611877"/>
            <a:ext cx="5408662" cy="6717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875" indent="0">
              <a:buNone/>
              <a:defRPr sz="2400" b="1"/>
            </a:lvl2pPr>
            <a:lvl3pPr marL="1109747" indent="0">
              <a:buNone/>
              <a:defRPr sz="2200" b="1"/>
            </a:lvl3pPr>
            <a:lvl4pPr marL="1664621" indent="0">
              <a:buNone/>
              <a:defRPr sz="1900" b="1"/>
            </a:lvl4pPr>
            <a:lvl5pPr marL="2219495" indent="0">
              <a:buNone/>
              <a:defRPr sz="1900" b="1"/>
            </a:lvl5pPr>
            <a:lvl6pPr marL="2774368" indent="0">
              <a:buNone/>
              <a:defRPr sz="1900" b="1"/>
            </a:lvl6pPr>
            <a:lvl7pPr marL="3329240" indent="0">
              <a:buNone/>
              <a:defRPr sz="1900" b="1"/>
            </a:lvl7pPr>
            <a:lvl8pPr marL="3884117" indent="0">
              <a:buNone/>
              <a:defRPr sz="1900" b="1"/>
            </a:lvl8pPr>
            <a:lvl9pPr marL="44389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283619"/>
            <a:ext cx="5408662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8" y="1611877"/>
            <a:ext cx="5410786" cy="6717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875" indent="0">
              <a:buNone/>
              <a:defRPr sz="2400" b="1"/>
            </a:lvl2pPr>
            <a:lvl3pPr marL="1109747" indent="0">
              <a:buNone/>
              <a:defRPr sz="2200" b="1"/>
            </a:lvl3pPr>
            <a:lvl4pPr marL="1664621" indent="0">
              <a:buNone/>
              <a:defRPr sz="1900" b="1"/>
            </a:lvl4pPr>
            <a:lvl5pPr marL="2219495" indent="0">
              <a:buNone/>
              <a:defRPr sz="1900" b="1"/>
            </a:lvl5pPr>
            <a:lvl6pPr marL="2774368" indent="0">
              <a:buNone/>
              <a:defRPr sz="1900" b="1"/>
            </a:lvl6pPr>
            <a:lvl7pPr marL="3329240" indent="0">
              <a:buNone/>
              <a:defRPr sz="1900" b="1"/>
            </a:lvl7pPr>
            <a:lvl8pPr marL="3884117" indent="0">
              <a:buNone/>
              <a:defRPr sz="1900" b="1"/>
            </a:lvl8pPr>
            <a:lvl9pPr marL="44389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8" y="2283619"/>
            <a:ext cx="5410786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71" y="286702"/>
            <a:ext cx="4027275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86712"/>
            <a:ext cx="6843178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71" y="1506860"/>
            <a:ext cx="4027275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54875" indent="0">
              <a:buNone/>
              <a:defRPr sz="1500"/>
            </a:lvl2pPr>
            <a:lvl3pPr marL="1109747" indent="0">
              <a:buNone/>
              <a:defRPr sz="1200"/>
            </a:lvl3pPr>
            <a:lvl4pPr marL="1664621" indent="0">
              <a:buNone/>
              <a:defRPr sz="1100"/>
            </a:lvl4pPr>
            <a:lvl5pPr marL="2219495" indent="0">
              <a:buNone/>
              <a:defRPr sz="1100"/>
            </a:lvl5pPr>
            <a:lvl6pPr marL="2774368" indent="0">
              <a:buNone/>
              <a:defRPr sz="1100"/>
            </a:lvl6pPr>
            <a:lvl7pPr marL="3329240" indent="0">
              <a:buNone/>
              <a:defRPr sz="1100"/>
            </a:lvl7pPr>
            <a:lvl8pPr marL="3884117" indent="0">
              <a:buNone/>
              <a:defRPr sz="1100"/>
            </a:lvl8pPr>
            <a:lvl9pPr marL="44389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5040633"/>
            <a:ext cx="7344728" cy="59507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43413"/>
            <a:ext cx="7344728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54875" indent="0">
              <a:buNone/>
              <a:defRPr sz="3400"/>
            </a:lvl2pPr>
            <a:lvl3pPr marL="1109747" indent="0">
              <a:buNone/>
              <a:defRPr sz="2900"/>
            </a:lvl3pPr>
            <a:lvl4pPr marL="1664621" indent="0">
              <a:buNone/>
              <a:defRPr sz="2400"/>
            </a:lvl4pPr>
            <a:lvl5pPr marL="2219495" indent="0">
              <a:buNone/>
              <a:defRPr sz="2400"/>
            </a:lvl5pPr>
            <a:lvl6pPr marL="2774368" indent="0">
              <a:buNone/>
              <a:defRPr sz="2400"/>
            </a:lvl6pPr>
            <a:lvl7pPr marL="3329240" indent="0">
              <a:buNone/>
              <a:defRPr sz="2400"/>
            </a:lvl7pPr>
            <a:lvl8pPr marL="3884117" indent="0">
              <a:buNone/>
              <a:defRPr sz="2400"/>
            </a:lvl8pPr>
            <a:lvl9pPr marL="443898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635709"/>
            <a:ext cx="7344728" cy="845104"/>
          </a:xfrm>
        </p:spPr>
        <p:txBody>
          <a:bodyPr/>
          <a:lstStyle>
            <a:lvl1pPr marL="0" indent="0">
              <a:buNone/>
              <a:defRPr sz="1600"/>
            </a:lvl1pPr>
            <a:lvl2pPr marL="554875" indent="0">
              <a:buNone/>
              <a:defRPr sz="1500"/>
            </a:lvl2pPr>
            <a:lvl3pPr marL="1109747" indent="0">
              <a:buNone/>
              <a:defRPr sz="1200"/>
            </a:lvl3pPr>
            <a:lvl4pPr marL="1664621" indent="0">
              <a:buNone/>
              <a:defRPr sz="1100"/>
            </a:lvl4pPr>
            <a:lvl5pPr marL="2219495" indent="0">
              <a:buNone/>
              <a:defRPr sz="1100"/>
            </a:lvl5pPr>
            <a:lvl6pPr marL="2774368" indent="0">
              <a:buNone/>
              <a:defRPr sz="1100"/>
            </a:lvl6pPr>
            <a:lvl7pPr marL="3329240" indent="0">
              <a:buNone/>
              <a:defRPr sz="1100"/>
            </a:lvl7pPr>
            <a:lvl8pPr marL="3884117" indent="0">
              <a:buNone/>
              <a:defRPr sz="1100"/>
            </a:lvl8pPr>
            <a:lvl9pPr marL="44389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88371"/>
            <a:ext cx="11017092" cy="1200150"/>
          </a:xfrm>
          <a:prstGeom prst="rect">
            <a:avLst/>
          </a:prstGeom>
        </p:spPr>
        <p:txBody>
          <a:bodyPr vert="horz" lIns="110975" tIns="55487" rIns="110975" bIns="554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680216"/>
            <a:ext cx="11017092" cy="4752261"/>
          </a:xfrm>
          <a:prstGeom prst="rect">
            <a:avLst/>
          </a:prstGeom>
        </p:spPr>
        <p:txBody>
          <a:bodyPr vert="horz" lIns="110975" tIns="55487" rIns="110975" bIns="5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2" y="6674169"/>
            <a:ext cx="2856283" cy="383382"/>
          </a:xfrm>
          <a:prstGeom prst="rect">
            <a:avLst/>
          </a:prstGeom>
        </p:spPr>
        <p:txBody>
          <a:bodyPr vert="horz" lIns="110975" tIns="55487" rIns="110975" bIns="5548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DDD7AD-566D-4523-BF30-F75467FFC9DF}" type="datetimeFigureOut">
              <a:rPr lang="ru-RU" smtClean="0"/>
              <a:pPr>
                <a:defRPr/>
              </a:pPr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674169"/>
            <a:ext cx="3876384" cy="383382"/>
          </a:xfrm>
          <a:prstGeom prst="rect">
            <a:avLst/>
          </a:prstGeom>
        </p:spPr>
        <p:txBody>
          <a:bodyPr vert="horz" lIns="110975" tIns="55487" rIns="110975" bIns="5548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674169"/>
            <a:ext cx="2856283" cy="383382"/>
          </a:xfrm>
          <a:prstGeom prst="rect">
            <a:avLst/>
          </a:prstGeom>
        </p:spPr>
        <p:txBody>
          <a:bodyPr vert="horz" lIns="110975" tIns="55487" rIns="110975" bIns="5548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0A6168-69F8-4560-9A45-5BFD74B195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110974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154" indent="-416154" algn="l" defTabSz="110974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1668" indent="-346796" algn="l" defTabSz="110974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185" indent="-277435" algn="l" defTabSz="110974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2058" indent="-277435" algn="l" defTabSz="110974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932" indent="-277435" algn="l" defTabSz="110974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1805" indent="-277435" algn="l" defTabSz="11097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678" indent="-277435" algn="l" defTabSz="11097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1550" indent="-277435" algn="l" defTabSz="11097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6425" indent="-277435" algn="l" defTabSz="11097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875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9747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621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9495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4368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9240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117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8987" algn="l" defTabSz="1109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5991" y="805982"/>
            <a:ext cx="8615432" cy="25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30" tIns="62166" rIns="124330" bIns="6216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43295"/>
            <a:r>
              <a:rPr lang="ru-RU" sz="5300" b="1" dirty="0" smtClean="0">
                <a:solidFill>
                  <a:srgbClr val="002060"/>
                </a:solidFill>
                <a:ea typeface="Calibri" pitchFamily="34" charset="0"/>
              </a:rPr>
              <a:t>«ПОДГОТОВКА К ГОСУДАРСТВЕННОЙ АККРЕДИТАЦИИ»</a:t>
            </a:r>
            <a:endParaRPr lang="ru-RU" sz="53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4104" y="3439246"/>
            <a:ext cx="10513168" cy="34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30" tIns="62166" rIns="124330" bIns="6216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43295">
              <a:spcAft>
                <a:spcPts val="600"/>
              </a:spcAft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Рабочая группа по направлению «Кадровое обеспечение ОПОП»: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расчет учебной нагрузки -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Тураева Татьяна Леонидовна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и.о. зав. кафедрой физики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требования к квалификации и ДПО НПР – 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Сухочева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Анжела Вячеславовна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начальник отдела стратегического планирования и анализа УСР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требования ФГОС к КО ОПОП (специалитет, бакалавриат) - 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Воробьева Юлия Александровна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доцент кафедры жилищно-коммунального хозяйства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требования ФГОС к КО ОПОП (магистратура, аспирантура) -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Краснова Марина Николаевна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доцент кафедры автоматизированного оборудования машиностроительного производства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требования ФГОС к КО ОПОП (СПО) –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Кудрявцева Ирина Сергеевна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начальник управления образовательной политики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072933" y="186692"/>
            <a:ext cx="1760239" cy="184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887" y="0"/>
            <a:ext cx="11953328" cy="936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ВО (бакалавриат)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 и 3++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143943" y="936154"/>
            <a:ext cx="1195332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руководящих и НП работников соответствует характеристикам, установленным в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должностей руководителей, специалистов и служащих (приказ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11.01.2011 N 1н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профессиональным стандартам (при наличии)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ученое звание,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 - не менее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50-70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42" y="3024386"/>
            <a:ext cx="792088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945" y="5400652"/>
            <a:ext cx="936103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t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0048" y="2376314"/>
            <a:ext cx="1101722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Штатные НПР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общего количества НПР - не менее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образование, соответствующее профилю преподаваемой дисциплины (модуля),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65-80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 из числа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работников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организаций, деятельность которых связана с направленностью (профилем) реализуемой программы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(имеющих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данной профессиональной области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3 лет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не менее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4063" y="4536554"/>
            <a:ext cx="10873208" cy="252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обеспечивается педагогическими работниками организации, а так же лицами, привлекаемыми организацией ни иных условиях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ведущих научную, учебно-методическую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практическую работу, соответствующую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профилю преподаваемой дисциплины (модуля)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60-70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 из числа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иных организаций, осуществляющих трудовую деятельность в профессиональной сфере, соответствующей профессиональной деятельности, к которой готовятся выпускники (имеют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данной профессиональной сфере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3 лет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не менее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241213" cy="935180"/>
          </a:xfrm>
          <a:prstGeom prst="rect">
            <a:avLst/>
          </a:prstGeom>
        </p:spPr>
        <p:txBody>
          <a:bodyPr vert="horz" lIns="111060" tIns="55531" rIns="111060" bIns="55531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ВО (магистратура) </a:t>
            </a:r>
            <a:r>
              <a:rPr lang="ru-RU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ru-RU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3++</a:t>
            </a:r>
            <a:endParaRPr lang="ru-RU" sz="3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15953" y="1872260"/>
            <a:ext cx="11881319" cy="2952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Штатные НПР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общего количества НПР 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50-60%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ученое звание,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  -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35-90%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числа руководителей и работников организаций,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 которых связана с направленностью (профилем)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(имеющих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в данной профессиональной области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3 лет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5-30%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обеспечивается педагогическими работниками организации, а так же лицами, привлекаемыми организацией ни иных условиях </a:t>
            </a: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Среднегодовое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публикаций НПР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период реализации программы в расчете на 100 НПР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индексируемых в базах данных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индексируемых в РИНЦ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6030" y="4968604"/>
            <a:ext cx="66247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образование, соответствующее профилю преподаваемой дисциплины (модуля),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60-70 %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941" y="5040610"/>
            <a:ext cx="64807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2056" y="5976714"/>
            <a:ext cx="648072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ведущих научную, учебно-методическую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практическую работу, соответствующую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профилю преподаваемой дисциплины (модуля)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70-75%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3943" y="6264746"/>
            <a:ext cx="864097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48798" y="4896594"/>
            <a:ext cx="424847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научному руководителю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ученая степень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научно-исследовательская, творческая деятельность по направленности (профилю) подготовки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апробация результатов деятельности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конференциях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43943" y="864148"/>
            <a:ext cx="1195332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lvl="0" algn="just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руководящих и НП работников соответствует характеристикам, установленным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должностей руководителей, специалистов и служащих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11.01.2011 N 1н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профессиональным стандартам (при наличии)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7958" y="4680569"/>
            <a:ext cx="11737304" cy="2304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60" tIns="55531" rIns="111060" bIns="55531" rtlCol="0" anchor="ctr"/>
          <a:lstStyle/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научному руководителю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ученая степень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осуществлять самостоятельную научно-исследовательская, творческая деятельность (участвовать в осуществлении такой деятельности) по направленности подготовки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иметь публикации по результатам указанной научно-исследовательской, творческой деятельности в ведущих отечественных и (или) зарубежных рецензируемых научных журналах и изданиях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апробация результатов деятельности на национальных и международных конференциях</a:t>
            </a: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6074"/>
            <a:ext cx="12241213" cy="935180"/>
          </a:xfrm>
          <a:prstGeom prst="rect">
            <a:avLst/>
          </a:prstGeom>
        </p:spPr>
        <p:txBody>
          <a:bodyPr vert="horz" lIns="111060" tIns="55531" rIns="111060" bIns="55531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ВО (аспирантура)</a:t>
            </a:r>
            <a:endParaRPr lang="ru-RU" sz="3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87959" y="2160292"/>
            <a:ext cx="11767787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Штатные НПР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общего количества НПР -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ученое звание,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60-80%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обеспечивается педагогическими работниками организации, а так же лицами, привлекаемыми организацией на иных условиях</a:t>
            </a: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Среднегодовое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публикаций НПР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период реализации программы в расчете на 100 НПР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индексируемых в базах данных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defTabSz="11106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индексируемых в РИНЦ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43945" y="1080170"/>
            <a:ext cx="11881319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lvl="0" algn="just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руководящих и НП работников соответствует характеристикам, установленным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должностей руководителей, специалистов и служащих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11.01.2011 N 1н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профессиональным стандартам (при наличии)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6098" y="0"/>
            <a:ext cx="12457311" cy="98343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СПО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5950" y="864146"/>
            <a:ext cx="1180931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соответствует характеристикам, установленным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должностей руководителей, специалистов и служащих (приказ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26.08.2010 № 761н)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профессиональным стандартам (при наличии)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Среднее профессиональное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 образование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направлению подготовки «Образование и педагогика» или  в области, соответствующей преподаваемому предмету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0046" y="2880370"/>
            <a:ext cx="10945143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/>
          <a:lstStyle/>
          <a:p>
            <a:pPr lvl="0"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программы должна обеспечиваться педагогическими кадрами, имеющими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соответствующее профилю преподаваемой дисциплины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(модуля)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преподавателей, отвечающих за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обучающимся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учебного цикла,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деятельности в организациях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соответствующей профессиональной сферы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обязательным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0046" y="4680570"/>
            <a:ext cx="10945216" cy="2448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/>
          <a:lstStyle/>
          <a:p>
            <a:pPr lvl="0"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обеспечивается ПР и лицами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привлекаемыми к реализации программы на иных условиях, в т.ч.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числа руководителей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организаций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направление деятельности которых соответствует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профессиональной деятельности, указанной во ФГОС СПО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(имеющих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данной профессиональной области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менее 3 лет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Педработники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(имеющие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3 лет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организациях, направление деятельности которых соответствует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профессиональной деятельности, указанной во ФГОС СП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О) - не менее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42" y="3672458"/>
            <a:ext cx="72008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942" y="5616674"/>
            <a:ext cx="79208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4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241213" cy="6480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ДПО ПР, участвующих в реализации программ СПО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152054" y="648122"/>
            <a:ext cx="1065718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Преподаватели получают ДПО по программам повышения квалификации,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т. ч. в форме стажировки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профильных организациях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реже 1 раза в 3 года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950" y="1080170"/>
            <a:ext cx="79208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5950" y="2088282"/>
            <a:ext cx="79208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52054" y="1656234"/>
            <a:ext cx="1065718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/>
          <a:lstStyle/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 должны получать ДПО по программам повышения квалификации,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т. ч. в форме стажировки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организациях, направление деятельности которых соответствует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профессиональной деятельности, указанной во ФГОС СПО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реже 1 раза в 3 года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расширения спектра профессиональных компетенций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52054" y="4176514"/>
            <a:ext cx="10657184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/>
          <a:lstStyle/>
          <a:p>
            <a:pPr lvl="0" algn="just"/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специальности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08.02.01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«Строительство и эксплуатация зданий и сооружений»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профессиональной деятельности: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Строительство и жилищно-коммунальное хозяйство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2054" y="5472658"/>
            <a:ext cx="10657184" cy="16562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229" tIns="46613" rIns="93229" bIns="46613" rtlCol="0" anchor="ctr"/>
          <a:lstStyle/>
          <a:p>
            <a:pPr lvl="0" algn="just"/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специальности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15.02.10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«Мехатроника и мобильная робототехника (по отраслям)»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профессиональной деятельности: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Ракетно-космическая промышленность; 28 Производство машин и оборудования; 29 Производство электрооборудования, электронного и оптического оборудования;  31 Автомобилестроение; </a:t>
            </a:r>
          </a:p>
          <a:p>
            <a:pPr lvl="0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Авиастроение; 40 Сквозные виды профессиональной деятельности в промышленности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5950" y="4464546"/>
            <a:ext cx="79208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5950" y="5904706"/>
            <a:ext cx="79208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1090" tIns="55545" rIns="111090" bIns="55545"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3++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8"/>
          <p:cNvSpPr txBox="1">
            <a:spLocks/>
          </p:cNvSpPr>
          <p:nvPr/>
        </p:nvSpPr>
        <p:spPr>
          <a:xfrm>
            <a:off x="1152054" y="3168402"/>
            <a:ext cx="1065718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3229" tIns="46613" rIns="93229" bIns="46613" rtlCol="0" anchor="ctr">
            <a:normAutofit/>
          </a:bodyPr>
          <a:lstStyle/>
          <a:p>
            <a:pPr marL="0" marR="0" lvl="0" indent="0" algn="just" defTabSz="1110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производственного обучения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соответствии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квалификационным справочником обязательно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ДПО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направлению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«Образование и педагогика»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2306" y="43121"/>
            <a:ext cx="11017092" cy="791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аккредитации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13" y="2734189"/>
            <a:ext cx="4337920" cy="15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68" tIns="62185" rIns="124368" bIns="62185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Раздел «Подготовка к государственной аккредитации»</a:t>
            </a:r>
          </a:p>
          <a:p>
            <a:pPr algn="ctr"/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en-US" altLang="ru-RU" b="1" dirty="0">
                <a:solidFill>
                  <a:srgbClr val="002060"/>
                </a:solidFill>
              </a:rPr>
              <a:t>https://cchgeu.ru/education</a:t>
            </a:r>
            <a:r>
              <a:rPr lang="en-US" altLang="ru-RU" b="1" dirty="0" smtClean="0">
                <a:solidFill>
                  <a:srgbClr val="002060"/>
                </a:solidFill>
              </a:rPr>
              <a:t>/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ru-RU" b="1" dirty="0" err="1" smtClean="0">
                <a:solidFill>
                  <a:srgbClr val="002060"/>
                </a:solidFill>
              </a:rPr>
              <a:t>accred</a:t>
            </a:r>
            <a:r>
              <a:rPr lang="en-US" altLang="ru-RU" b="1" dirty="0">
                <a:solidFill>
                  <a:srgbClr val="002060"/>
                </a:solidFill>
              </a:rPr>
              <a:t>/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423" y="792140"/>
            <a:ext cx="7560841" cy="38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422" y="4608562"/>
            <a:ext cx="74168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995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241212" cy="7273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сведений о специалистах - практиках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\\storage.vgasu.vrn.ru\dep_starteg_development\требования к квалификации АККРЕДИТАЦИЯ\проверка справок\ТПТЭ\ПРЕДОСТАВЛЕНИЕ СВЕДЕНИЙ ИЗ ЕГРЮЛ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14" y="788538"/>
            <a:ext cx="5494698" cy="309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storage.vgasu.vrn.ru\dep_starteg_development\требования к квалификации АККРЕДИТАЦИЯ\проверка справок\ТПТЭ\поисковый запрос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16" y="1213385"/>
            <a:ext cx="5494697" cy="32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353" t="2987" r="18688" b="5824"/>
          <a:stretch>
            <a:fillRect/>
          </a:stretch>
        </p:blipFill>
        <p:spPr bwMode="auto">
          <a:xfrm>
            <a:off x="6024208" y="802939"/>
            <a:ext cx="5530568" cy="300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6199" y="3978492"/>
            <a:ext cx="5584245" cy="28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9301747" y="3524841"/>
            <a:ext cx="289195" cy="1058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7087" t="3500" r="81888" b="93700"/>
          <a:stretch>
            <a:fillRect/>
          </a:stretch>
        </p:blipFill>
        <p:spPr bwMode="auto">
          <a:xfrm>
            <a:off x="647998" y="720130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7087" t="3500" r="81888" b="93700"/>
          <a:stretch>
            <a:fillRect/>
          </a:stretch>
        </p:blipFill>
        <p:spPr bwMode="auto">
          <a:xfrm>
            <a:off x="5904582" y="720130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7998" y="936154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04582" y="936154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888" t="3234" r="13182" b="15567"/>
          <a:stretch>
            <a:fillRect/>
          </a:stretch>
        </p:blipFill>
        <p:spPr bwMode="auto">
          <a:xfrm>
            <a:off x="625908" y="651722"/>
            <a:ext cx="790465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483" y="3373625"/>
            <a:ext cx="8804217" cy="32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096244" y="2919974"/>
            <a:ext cx="2795548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1" y="1"/>
            <a:ext cx="12241212" cy="727331"/>
          </a:xfrm>
          <a:prstGeom prst="rect">
            <a:avLst/>
          </a:prstGeom>
        </p:spPr>
        <p:txBody>
          <a:bodyPr vert="horz" lIns="110975" tIns="55487" rIns="110975" bIns="55487" rtlCol="0" anchor="ctr">
            <a:normAutofit/>
          </a:bodyPr>
          <a:lstStyle/>
          <a:p>
            <a:pPr marL="0" marR="0" lvl="0" indent="0" algn="ctr" defTabSz="11097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сведений о специалистах - практиках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7087" t="3500" r="86219" b="93000"/>
          <a:stretch>
            <a:fillRect/>
          </a:stretch>
        </p:blipFill>
        <p:spPr bwMode="auto">
          <a:xfrm>
            <a:off x="647998" y="648122"/>
            <a:ext cx="12241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20006" y="864146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3120"/>
            <a:ext cx="12241213" cy="791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на сайте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66" y="792138"/>
            <a:ext cx="114492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141" y="2448322"/>
            <a:ext cx="97930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47998" y="0"/>
            <a:ext cx="11017092" cy="1200150"/>
          </a:xfrm>
          <a:prstGeom prst="rect">
            <a:avLst/>
          </a:prstGeom>
        </p:spPr>
        <p:txBody>
          <a:bodyPr vert="horz" lIns="110975" tIns="55487" rIns="110975" bIns="55487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Типичные нарушения по результатам проверок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Рособрнадзора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7887" y="1152228"/>
            <a:ext cx="11953328" cy="5904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0975" tIns="55487" rIns="110975" bIns="55487" rtlCol="0" anchor="t"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Несоответствие квалификации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НПР характеристикам, установленным в ЕКС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(17.04.2018 Автономная некоммерческая организация высшего образования «Российская академия предпринимательства», нарушение п.7.1.5. ФГОС, 38.06.01 Экономика)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НПР, имеющих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и (или) звание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общем числе НПР, реализующих программу магистратуры,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 80%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(26.11.2019 АНО ВО «Санкт-Петербургская юридическая академия» нарушение п.7.17 ФГОС, 40.04.01 Юриспруденция)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обеспечивается руководящими и научно-педагогическими работниками организации, а так же лицами, привлекаемыми к реализации программы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условиях гражданско-правового договора, в части касающейся дисциплин по физической культуре и спорту: «Элективные курсы по физической культуре»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(17.09.2019 АНО ВО «Уральский университет-Уральский институт экономики, управления и права», нарушение п. 7.1.2 ФГОС, 38.03.02 Менеджмент)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у преподавателей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программам в области охраны труда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(24.09.2019 ФГБОУ ВО «Сибирский государственный университет науки и технологий имени академика  М.Ф. </a:t>
            </a: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Решетнева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нарушение п.4.4.2. ФГОС, 25.02.07 Техническое обслуживание авиационных двигателей)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у преподавателей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программам в области использования средств ИКТ в ЭИОС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(04.02.2020 ФГБОУ ВО «Нижегородский государственный архитектурно-строительный университет», нарушение п.7.1.2. ФГОС, 38.03.02 Менеджмент)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241213" cy="935180"/>
          </a:xfrm>
          <a:prstGeom prst="rect">
            <a:avLst/>
          </a:prstGeom>
        </p:spPr>
        <p:txBody>
          <a:bodyPr vert="horz" lIns="110975" tIns="55487" rIns="110975" bIns="5548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квалификации НПР</a:t>
            </a:r>
            <a:endParaRPr lang="ru-RU" sz="3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943" y="792138"/>
            <a:ext cx="11953328" cy="6192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0975" tIns="55487" rIns="110975" bIns="55487" rtlCol="0" anchor="t"/>
          <a:lstStyle/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по программам в области использования средств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в ЭИОС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23.08.2017 № 816)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навыкам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первой помощи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(часть 1 пункта 11 статьи 41  ФЗ «Об образовании в Российской Федерации»);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и проверка знаний и навыков в области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труда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225 Трудового Кодекса Российской Федерации)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навыкам организации образовательного процесса для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инвалидов и лиц с ОВЗ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ВО (письмо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16.04.2014 № 05-785 «О направлении методических рекомендаций по организации образовательного процесса для обучения инвалидов»)</a:t>
            </a:r>
            <a:endParaRPr lang="ru-RU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5" y="0"/>
            <a:ext cx="11953328" cy="12001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ВО (специалитет)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4"/>
          <p:cNvSpPr txBox="1">
            <a:spLocks noGrp="1"/>
          </p:cNvSpPr>
          <p:nvPr>
            <p:ph idx="1"/>
          </p:nvPr>
        </p:nvSpPr>
        <p:spPr>
          <a:xfrm>
            <a:off x="143943" y="2736354"/>
            <a:ext cx="11953328" cy="4320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marL="0" indent="0" algn="just" defTabSz="91414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Штатные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НПР от общего количества НПР -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50-70</a:t>
            </a:r>
            <a:r>
              <a:rPr lang="ru-RU" sz="215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lang="ru-RU" sz="215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15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14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Реализация программы обеспечивается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руководящими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НПР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университета, а также лицами, привлекаемыми к реализации программы на условиях гражданско-правового договора</a:t>
            </a:r>
            <a:endParaRPr lang="ru-RU" sz="21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14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НПР, имеющих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образование, соответствующее профилю преподаваемой дисциплины (модуля),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менее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65-80</a:t>
            </a:r>
            <a:r>
              <a:rPr lang="ru-RU" sz="215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lang="ru-RU" sz="215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15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14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НПР, имеющих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и(или)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ученое звание,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 -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55-65</a:t>
            </a:r>
            <a:r>
              <a:rPr lang="ru-RU" sz="215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lang="ru-RU" sz="215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150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14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Доля НПР из числа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руководителей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 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организаций, деятельность которых связана с направленностью (профилем) реализуемой программы (имеющих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в данной профессиональной области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менее 3 лет</a:t>
            </a:r>
            <a:r>
              <a:rPr lang="ru-RU" sz="21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общем числе работников, реализующих программу - </a:t>
            </a:r>
            <a:r>
              <a:rPr lang="ru-RU" sz="21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менее </a:t>
            </a:r>
            <a:r>
              <a:rPr lang="ru-RU" sz="215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1-10</a:t>
            </a:r>
            <a:r>
              <a:rPr lang="ru-RU" sz="215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lang="ru-RU" sz="215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15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87959" y="1152178"/>
            <a:ext cx="11809313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руководящих и НП работников соответствует характеристикам, установленным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должностей руководителей, специалистов и служащих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11.01.2011 N 1н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профессиональным стандартам (при наличии)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5" y="0"/>
            <a:ext cx="11953328" cy="12001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кадровым условиям реализации программ ВО (специалитет)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3++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4"/>
          <p:cNvSpPr txBox="1">
            <a:spLocks noGrp="1"/>
          </p:cNvSpPr>
          <p:nvPr>
            <p:ph idx="1"/>
          </p:nvPr>
        </p:nvSpPr>
        <p:spPr>
          <a:xfrm>
            <a:off x="287958" y="2736354"/>
            <a:ext cx="11737304" cy="4104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marL="0" indent="0" algn="just" defTabSz="111060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обеспечивается педагогическими работниками организации, а так же лицами, привлекаемыми организацией на иных условиях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НПР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ведущих научную, учебно-методическую и (или) практическую работу, соответствующую профилю преподаваемой дисциплины (модуля) - не менее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70 %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НПР из числа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руководителей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иных организаций, осуществляющих трудовую деятельность в профессиональной сфере, соответствующей профессиональной деятельности, к которой готовятся выпускники (имеющих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в данной профессиональной сфере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3 лет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не менее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3-5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НПР, имеющих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ученую степень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ученое звание,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 числе НПР  - не менее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55-60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соответствии с конкретным ФГОС)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87959" y="1152178"/>
            <a:ext cx="11809313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11060" tIns="55531" rIns="111060" bIns="55531" rtlCol="0" anchor="ctr">
            <a:noAutofit/>
          </a:bodyPr>
          <a:lstStyle/>
          <a:p>
            <a:pPr lvl="0" algn="just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руководящих и НП работников соответствует характеристикам, установленным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должностей руководителей, специалистов и служащих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11.01.2011 N 1н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профессиональным стандартам (при наличии)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49340</TotalTime>
  <Words>1865</Words>
  <Application>Microsoft Office PowerPoint</Application>
  <PresentationFormat>Произвольный</PresentationFormat>
  <Paragraphs>115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Подготовка к аккредитации</vt:lpstr>
      <vt:lpstr>Проверка сведений о специалистах - практиках</vt:lpstr>
      <vt:lpstr>Слайд 4</vt:lpstr>
      <vt:lpstr>Размещение информации на сайте</vt:lpstr>
      <vt:lpstr>Типичные нарушения по результатам проверок Рособрнадзора</vt:lpstr>
      <vt:lpstr>Слайд 7</vt:lpstr>
      <vt:lpstr>Требования к кадровым условиям реализации программ ВО (специалитет) 3+</vt:lpstr>
      <vt:lpstr>Требования к кадровым условиям реализации программ ВО (специалитет) 3++</vt:lpstr>
      <vt:lpstr>Требования к кадровым условиям реализации программ ВО (бакалавриат) 3+ и 3++</vt:lpstr>
      <vt:lpstr>Слайд 11</vt:lpstr>
      <vt:lpstr>Слайд 12</vt:lpstr>
      <vt:lpstr>Требования к кадровым условиям реализации программ СПО</vt:lpstr>
      <vt:lpstr>Требования к ДПО ПР, участвующих в реализации программ СПО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Participants and key partners structure</dc:title>
  <dc:creator>Pertsovskiy Oleg</dc:creator>
  <cp:lastModifiedBy>astarceva</cp:lastModifiedBy>
  <cp:revision>1724</cp:revision>
  <cp:lastPrinted>2019-11-26T08:52:46Z</cp:lastPrinted>
  <dcterms:created xsi:type="dcterms:W3CDTF">2012-12-03T05:56:46Z</dcterms:created>
  <dcterms:modified xsi:type="dcterms:W3CDTF">2020-10-30T07:28:15Z</dcterms:modified>
</cp:coreProperties>
</file>